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E6291-B72D-4566-9D44-2FF1E14BAA4E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58E5F-C23F-4678-8675-BB7BC9F83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60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4193-461D-4EDA-BE31-C8628CB60425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ACD2-1B15-4451-8C1A-BB5B1D8D6078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240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D268-4265-4400-96CE-74BD299F9214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8336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B80B-B532-4406-81C0-9CA3E569009B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82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C273-FED2-4951-B8DC-0B7B75F3B38F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48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D6A6-01BC-4678-9D98-6FF657CC5D1D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790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6A0B-EA7B-4961-967B-99CFBB25A48A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047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C4B6-4781-4437-82FC-82454637794A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3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E4A8-28FC-48D0-B056-9AECB4596CBF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85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9DBF-2BA7-4DC7-8BCF-C859FD79059A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75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816C-351B-405C-ABEB-8AE66A0DFC6B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70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0074-3DA3-442F-B8D0-7F0FA7502F57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3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C788-310B-4765-B3ED-5085C9BEA7A2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9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E35A-986C-4CDE-84C1-7B9011674B85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144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305-13CC-4A13-9DAC-97A938E09BAC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7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FFAD-3065-4ED0-B67B-0458550784A2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49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9B71D-8398-4F55-BF18-6D55A200ED96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Coe 132 programming and problem solving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18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3.bp.blogspot.com/-BpdoN9mb7Rg/UQekxKoGSqI/AAAAAAAAApU/jR2s8h0ivqE/s1600/header+files+in+c+++program+with+pre-process+statements+used+with+%23include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E8606-191F-4B0B-8415-17AA6F44BB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Programing and Problem Solving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8D043F-9475-4F3F-8040-A0253A2EEE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133" y="4990633"/>
            <a:ext cx="2932470" cy="109689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/>
              <a:t>                                                                         </a:t>
            </a:r>
            <a:r>
              <a:rPr lang="en-US" sz="3200" dirty="0"/>
              <a:t>Lecture2</a:t>
            </a:r>
          </a:p>
          <a:p>
            <a:r>
              <a:rPr lang="en-US" sz="3200" dirty="0"/>
              <a:t>Israa S. Ameer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AA5890-5840-448D-864A-16C5EC6C6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/>
              <a:t>Coe 132 programming and 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3418212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B4322B78-785E-4429-A592-28958FF657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34517" y="85444"/>
            <a:ext cx="9089592" cy="163121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DC143C"/>
                </a:solidFill>
                <a:effectLst/>
                <a:latin typeface="Consolas" panose="020B0609020204030204" pitchFamily="49" charset="0"/>
              </a:rPr>
              <a:t>#include &lt;iostream&gt;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is a 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header file library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that lets us work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with input and output objects, Header files add functionality to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C++ programs.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9D628ED-8BC6-417D-B420-CBDA23B5C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8DE9417-6489-4F49-A4DC-F408CF7D1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516" y="1131884"/>
            <a:ext cx="839686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DC143C"/>
                </a:solidFill>
                <a:effectLst/>
                <a:latin typeface="Consolas" panose="020B0609020204030204" pitchFamily="49" charset="0"/>
              </a:rPr>
              <a:t>using namespace std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means that we can use names for  objects and variables from the standard library.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D6DB62F-7D89-4C5A-BFAF-365EF9B48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515" y="1941585"/>
            <a:ext cx="9311266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DC143C"/>
                </a:solidFill>
                <a:effectLst/>
                <a:latin typeface="Consolas" panose="020B0609020204030204" pitchFamily="49" charset="0"/>
              </a:rPr>
              <a:t>int main()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This is called a 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function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Any code inside its curly brackets 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DC143C"/>
                </a:solidFill>
                <a:effectLst/>
                <a:latin typeface="Consolas" panose="020B0609020204030204" pitchFamily="49" charset="0"/>
              </a:rPr>
              <a:t>{}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will be executed.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8AD9B77-4DE2-474D-8684-46BE2468B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906" y="2874397"/>
            <a:ext cx="453040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DC143C"/>
                </a:solidFill>
                <a:effectLst/>
                <a:latin typeface="Consolas" panose="020B0609020204030204" pitchFamily="49" charset="0"/>
              </a:rPr>
              <a:t>return 0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ends the main function.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5878E38B-1189-48E8-B30E-EAB1EFF28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346" y="3552522"/>
            <a:ext cx="858440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DC143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(pronounced "see-out") is an 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object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used together with the</a:t>
            </a:r>
            <a:endParaRPr kumimoji="0" lang="ar-IQ" alt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insertion operator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DC143C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) to output/print text.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C49278CF-5193-42B0-AF1F-D98C651F3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906" y="4820722"/>
            <a:ext cx="8969443" cy="615553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uclid_circular_a"/>
              </a:rPr>
              <a:t> </a:t>
            </a:r>
            <a:r>
              <a:rPr lang="en-US" altLang="en-US" sz="2000" dirty="0" err="1">
                <a:solidFill>
                  <a:srgbClr val="FF0000"/>
                </a:solidFill>
                <a:latin typeface="Verdana" panose="020B0604030504040204" pitchFamily="34" charset="0"/>
              </a:rPr>
              <a:t>cin</a:t>
            </a: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</a:rPr>
              <a:t> object is used along with the extraction operator (</a:t>
            </a:r>
            <a:r>
              <a:rPr lang="en-US" altLang="en-US" sz="2000" dirty="0">
                <a:solidFill>
                  <a:srgbClr val="FF0000"/>
                </a:solidFill>
                <a:latin typeface="Verdana" panose="020B0604030504040204" pitchFamily="34" charset="0"/>
              </a:rPr>
              <a:t>&gt;&gt;</a:t>
            </a: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</a:rPr>
              <a:t>) in order to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</a:rPr>
              <a:t> receive a stream of characters.  </a:t>
            </a:r>
          </a:p>
        </p:txBody>
      </p:sp>
    </p:spTree>
    <p:extLst>
      <p:ext uri="{BB962C8B-B14F-4D97-AF65-F5344CB8AC3E}">
        <p14:creationId xmlns:p14="http://schemas.microsoft.com/office/powerpoint/2010/main" val="3810858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FA597-A54E-4BAB-A92C-0E1625B95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 files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71B860-831F-4025-93DD-F337FCDC8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  <p:pic>
        <p:nvPicPr>
          <p:cNvPr id="4098" name="Picture 2" descr="Related image">
            <a:extLst>
              <a:ext uri="{FF2B5EF4-FFF2-40B4-BE49-F238E27FC236}">
                <a16:creationId xmlns:a16="http://schemas.microsoft.com/office/drawing/2014/main" id="{0CE9DC9E-1609-4369-BA19-7DECCE43C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865" y="1270000"/>
            <a:ext cx="7639664" cy="5156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1930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F7A4B-C1F8-4C17-A7FE-D5A246BFC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4032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variables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7BD28-93BF-46C9-8B32-077BB4430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49927"/>
            <a:ext cx="8596668" cy="4891435"/>
          </a:xfrm>
        </p:spPr>
        <p:txBody>
          <a:bodyPr/>
          <a:lstStyle/>
          <a:p>
            <a:pPr algn="just"/>
            <a:r>
              <a:rPr lang="en-US" dirty="0"/>
              <a:t>A variable provides us with named storage that our programs can manipulate. Each variable in C++ has a specific type, which determines the size and layout of the variable's memory; the range of values that can be stored within that memory; and the set of operations that can be applied to the variable. </a:t>
            </a:r>
          </a:p>
          <a:p>
            <a:pPr algn="just"/>
            <a:r>
              <a:rPr lang="en-US" dirty="0"/>
              <a:t>For example a variable X is equal to 3, another variable called B is equal to </a:t>
            </a:r>
            <a:r>
              <a:rPr lang="ar-IQ" dirty="0"/>
              <a:t>4</a:t>
            </a:r>
            <a:r>
              <a:rPr lang="en-US" dirty="0"/>
              <a:t>. If we want to add these variables we should define another variable to obtain the result, let it be Z. </a:t>
            </a:r>
          </a:p>
          <a:p>
            <a:pPr marL="0" indent="0" algn="just">
              <a:buNone/>
            </a:pPr>
            <a:r>
              <a:rPr lang="en-US" dirty="0"/>
              <a:t>				X=3;</a:t>
            </a:r>
          </a:p>
          <a:p>
            <a:pPr marL="0" indent="0" algn="just">
              <a:buNone/>
            </a:pPr>
            <a:r>
              <a:rPr lang="en-US" dirty="0"/>
              <a:t>				Y=4;</a:t>
            </a:r>
          </a:p>
          <a:p>
            <a:pPr marL="0" indent="0" algn="just">
              <a:buNone/>
            </a:pPr>
            <a:r>
              <a:rPr lang="en-US" dirty="0"/>
              <a:t>				Z=X+Y;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AE5606-E8D7-45D4-AF45-48EF7732B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D6FE04C-B35E-4C2D-AE2B-62636F71B228}"/>
              </a:ext>
            </a:extLst>
          </p:cNvPr>
          <p:cNvCxnSpPr/>
          <p:nvPr/>
        </p:nvCxnSpPr>
        <p:spPr>
          <a:xfrm flipV="1">
            <a:off x="1565564" y="3602182"/>
            <a:ext cx="900545" cy="9005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20147F3-26DB-4744-A323-46F9103848FB}"/>
              </a:ext>
            </a:extLst>
          </p:cNvPr>
          <p:cNvCxnSpPr/>
          <p:nvPr/>
        </p:nvCxnSpPr>
        <p:spPr>
          <a:xfrm flipV="1">
            <a:off x="1565564" y="3916753"/>
            <a:ext cx="900545" cy="9005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1EF5562-BE33-423E-95B6-9A27F6A9A2DB}"/>
              </a:ext>
            </a:extLst>
          </p:cNvPr>
          <p:cNvCxnSpPr/>
          <p:nvPr/>
        </p:nvCxnSpPr>
        <p:spPr>
          <a:xfrm flipV="1">
            <a:off x="1565563" y="4367025"/>
            <a:ext cx="900545" cy="9005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3128070-CF12-4A1E-A042-9BCBFFE209E4}"/>
              </a:ext>
            </a:extLst>
          </p:cNvPr>
          <p:cNvSpPr txBox="1"/>
          <p:nvPr/>
        </p:nvSpPr>
        <p:spPr>
          <a:xfrm>
            <a:off x="353289" y="4630529"/>
            <a:ext cx="1212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Variables</a:t>
            </a:r>
          </a:p>
        </p:txBody>
      </p:sp>
      <p:sp>
        <p:nvSpPr>
          <p:cNvPr id="16" name="Speech Bubble: Oval 15">
            <a:extLst>
              <a:ext uri="{FF2B5EF4-FFF2-40B4-BE49-F238E27FC236}">
                <a16:creationId xmlns:a16="http://schemas.microsoft.com/office/drawing/2014/main" id="{3FE5B714-6D70-4C41-BCA9-E8455061B8C0}"/>
              </a:ext>
            </a:extLst>
          </p:cNvPr>
          <p:cNvSpPr/>
          <p:nvPr/>
        </p:nvSpPr>
        <p:spPr>
          <a:xfrm rot="3613577">
            <a:off x="3633796" y="3320680"/>
            <a:ext cx="2133600" cy="188137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Each statement should ended with semicolon </a:t>
            </a:r>
          </a:p>
        </p:txBody>
      </p:sp>
    </p:spTree>
    <p:extLst>
      <p:ext uri="{BB962C8B-B14F-4D97-AF65-F5344CB8AC3E}">
        <p14:creationId xmlns:p14="http://schemas.microsoft.com/office/powerpoint/2010/main" val="1149490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6AA86-A917-4D5B-8119-A95EF1970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418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Data types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0AE23-7E90-43A0-8EE8-71F0E0C3A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7745"/>
            <a:ext cx="8596668" cy="4683617"/>
          </a:xfrm>
        </p:spPr>
        <p:txBody>
          <a:bodyPr>
            <a:normAutofit/>
          </a:bodyPr>
          <a:lstStyle/>
          <a:p>
            <a:pPr algn="just"/>
            <a:r>
              <a:rPr lang="en-US" sz="2000" b="1" i="1" dirty="0">
                <a:solidFill>
                  <a:srgbClr val="FF0000"/>
                </a:solidFill>
              </a:rPr>
              <a:t>Character types</a:t>
            </a:r>
            <a:r>
              <a:rPr lang="en-US" sz="2000" dirty="0"/>
              <a:t>: They can represent a single character, such as 'A' or '$'. The most basic type is char, which is a one-byte character. Other types are also provided for wider characters.</a:t>
            </a:r>
          </a:p>
          <a:p>
            <a:pPr algn="just"/>
            <a:r>
              <a:rPr lang="en-US" sz="2000" b="1" i="1" dirty="0">
                <a:solidFill>
                  <a:srgbClr val="FF0000"/>
                </a:solidFill>
              </a:rPr>
              <a:t>Numerical integer types</a:t>
            </a:r>
            <a:r>
              <a:rPr lang="en-US" sz="2000" dirty="0"/>
              <a:t>: They can store a whole number value, such as 7 or 1024. They exist in a variety of sizes, and can either be signed or unsigned, depending on whether they support negative values or not.</a:t>
            </a:r>
          </a:p>
          <a:p>
            <a:pPr algn="just"/>
            <a:r>
              <a:rPr lang="en-US" sz="2000" b="1" i="1" dirty="0">
                <a:solidFill>
                  <a:srgbClr val="FF0000"/>
                </a:solidFill>
              </a:rPr>
              <a:t>Floating-point types</a:t>
            </a:r>
            <a:r>
              <a:rPr lang="en-US" sz="2000" b="1" i="1" dirty="0"/>
              <a:t>:</a:t>
            </a:r>
            <a:r>
              <a:rPr lang="en-US" sz="2000" dirty="0"/>
              <a:t> They can represent real values, such as 3.14 or 0.01, with different levels of precision, depending on which of the three floating-point types is used.</a:t>
            </a:r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C6A9A5-716D-4D0A-A41B-73141D5C5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426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4B4A9-3087-4681-95A4-F2D23939F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51513"/>
            <a:ext cx="8596668" cy="5589849"/>
          </a:xfrm>
        </p:spPr>
        <p:txBody>
          <a:bodyPr>
            <a:normAutofit/>
          </a:bodyPr>
          <a:lstStyle/>
          <a:p>
            <a:pPr algn="just"/>
            <a:r>
              <a:rPr lang="en-US" sz="2000" b="1" i="1" dirty="0">
                <a:solidFill>
                  <a:srgbClr val="FF0000"/>
                </a:solidFill>
              </a:rPr>
              <a:t>Boolean type</a:t>
            </a:r>
            <a:r>
              <a:rPr lang="en-US" sz="2000" b="1" i="1" dirty="0"/>
              <a:t>:</a:t>
            </a:r>
            <a:r>
              <a:rPr lang="en-US" sz="2000" dirty="0"/>
              <a:t> The Boolean type, known in C++ as bool, can only represent one of two states, true or false. For example a variable (a) equal to 99 so it defined as int,  a variable (b) equal to 0.674 so its data type is float, another variable (c) equal to '</a:t>
            </a:r>
            <a:r>
              <a:rPr lang="en-US" sz="2000" dirty="0" err="1"/>
              <a:t>ahmed</a:t>
            </a:r>
            <a:r>
              <a:rPr lang="en-US" sz="2000" dirty="0"/>
              <a:t>' then its data type is char.</a:t>
            </a:r>
          </a:p>
          <a:p>
            <a:pPr marL="0" indent="0">
              <a:buNone/>
            </a:pPr>
            <a:r>
              <a:rPr lang="en-US" dirty="0"/>
              <a:t>		int  a=99;</a:t>
            </a:r>
          </a:p>
          <a:p>
            <a:pPr marL="0" indent="0">
              <a:buNone/>
            </a:pPr>
            <a:r>
              <a:rPr lang="en-US" dirty="0"/>
              <a:t>             float b=0.674;</a:t>
            </a:r>
          </a:p>
          <a:p>
            <a:pPr marL="0" indent="0">
              <a:buNone/>
            </a:pPr>
            <a:r>
              <a:rPr lang="en-US" dirty="0"/>
              <a:t>             char c='</a:t>
            </a:r>
            <a:r>
              <a:rPr lang="en-US" dirty="0" err="1"/>
              <a:t>ahmed</a:t>
            </a:r>
            <a:r>
              <a:rPr lang="en-US" dirty="0"/>
              <a:t>’;</a:t>
            </a:r>
          </a:p>
          <a:p>
            <a:pPr marL="0" indent="0">
              <a:buNone/>
            </a:pPr>
            <a:r>
              <a:rPr lang="en-US" dirty="0"/>
              <a:t>		bool x=true;</a:t>
            </a:r>
          </a:p>
          <a:p>
            <a:pPr marL="0" indent="0">
              <a:buNone/>
            </a:pPr>
            <a:r>
              <a:rPr lang="en-US" dirty="0"/>
              <a:t>		bool y=false;</a:t>
            </a:r>
          </a:p>
          <a:p>
            <a:pPr algn="just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C0C3BD-64FF-47AF-8C4A-126B69239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939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34E09B7-CD32-4153-87CE-CB72097292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449" y="951924"/>
            <a:ext cx="9257229" cy="403571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B12E6E-E4C4-4F8E-9F69-2413143C5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50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2D78734-19F7-4728-80EF-D609060FC5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559" y="1052946"/>
            <a:ext cx="8845696" cy="308956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A0F9C-D22E-4497-A0C1-B1689A625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663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C237A-8FE1-420B-AE03-77136EEEB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6582"/>
          </a:xfrm>
        </p:spPr>
        <p:txBody>
          <a:bodyPr/>
          <a:lstStyle/>
          <a:p>
            <a:r>
              <a:rPr lang="en-US" dirty="0"/>
              <a:t>Program1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D3970-5CFD-4B96-8C6A-C59E8E750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4709"/>
            <a:ext cx="8596668" cy="4606654"/>
          </a:xfrm>
        </p:spPr>
        <p:txBody>
          <a:bodyPr/>
          <a:lstStyle/>
          <a:p>
            <a:r>
              <a:rPr lang="en-US" dirty="0"/>
              <a:t>Write a C++ program to display "Its my first program!" on the screen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07FB11-6BD2-415A-A974-DBB52A2F3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D43DB14-6043-4A7C-8C90-4FB4E992B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8141" y="2341733"/>
            <a:ext cx="4910368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#include &lt;iostream&gt;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using namespace std;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int main()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{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cout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&lt;&lt; "Its my first program!";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return 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368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39A11-3348-4DCD-B55C-879DB5FF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dirty="0"/>
              <a:t>Program2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256D7-4A4B-4735-90D6-15863906F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4619"/>
            <a:ext cx="8596668" cy="4766744"/>
          </a:xfrm>
        </p:spPr>
        <p:txBody>
          <a:bodyPr/>
          <a:lstStyle/>
          <a:p>
            <a:r>
              <a:rPr lang="en-US" dirty="0"/>
              <a:t>Find the sum of two  integer numbers. Then, the sum is stored in a variable and displayed on the screen.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DC17D4-BBC0-477D-A959-A403B724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Coe 132 programming and problem solving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A26801D9-882B-480E-8ECA-4ADF00DE1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7325" y="2137415"/>
            <a:ext cx="7280839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#include &lt;iostream&gt;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using namespace std;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int main()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{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int a, b, sum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00030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cout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&lt;&lt; "Enter two integers: ";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cin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&gt;&gt; a&gt;&gt; b;    // sum of two numbers in stored in variable sum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sum = a + b;    // Prints sum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cout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&lt;&lt; a &lt;&lt; " + " &lt;&lt;  b&lt;&lt; " = " &lt;&lt; sum;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return 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710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AA5F8-7CA2-4C53-9BC4-29DFA7337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0550"/>
          </a:xfrm>
        </p:spPr>
        <p:txBody>
          <a:bodyPr>
            <a:normAutofit fontScale="90000"/>
          </a:bodyPr>
          <a:lstStyle/>
          <a:p>
            <a:r>
              <a:rPr lang="en-US" dirty="0"/>
              <a:t>Program3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22B8B-26F2-4D75-9112-B71C7F2D7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0175"/>
            <a:ext cx="8596668" cy="4641187"/>
          </a:xfrm>
        </p:spPr>
        <p:txBody>
          <a:bodyPr/>
          <a:lstStyle/>
          <a:p>
            <a:r>
              <a:rPr lang="en-US" dirty="0"/>
              <a:t>Write a C++ program to find the duplication of an integer value.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63507E-62E5-4B24-A343-93F22ACF1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907AF52-962C-4068-AE5C-7053AA3CE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978" y="1689443"/>
            <a:ext cx="5958362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#include &lt;iostream&gt;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using namespace std;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int main ()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int x;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cout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&lt;&lt; "Enter an integer value: ";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cin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&gt;&gt; x;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cout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&lt;&lt; "The value you entered is " &lt;&lt; x;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cout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&lt;&lt; " and its double is " &lt;&lt; x*2 &lt;&lt; ".\n";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return 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083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BB9D3-E494-45FA-9F90-58BFF0BA3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Introduction To Programming Fundamentals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364B4-23C5-46A1-944A-1591C180E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8691"/>
            <a:ext cx="8596668" cy="4392671"/>
          </a:xfrm>
        </p:spPr>
        <p:txBody>
          <a:bodyPr/>
          <a:lstStyle/>
          <a:p>
            <a:pPr algn="just"/>
            <a:r>
              <a:rPr lang="en-US" sz="3600" b="1" dirty="0"/>
              <a:t>programming language </a:t>
            </a:r>
            <a:r>
              <a:rPr lang="en-US" sz="2000" dirty="0"/>
              <a:t>is a set of commands, instructions, and other syntax use to create a software program</a:t>
            </a:r>
            <a:r>
              <a:rPr lang="en-US" sz="2000" b="1" dirty="0"/>
              <a:t> </a:t>
            </a:r>
            <a:r>
              <a:rPr lang="en-US" sz="2000" dirty="0"/>
              <a:t>.</a:t>
            </a:r>
            <a:r>
              <a:rPr lang="en-US" sz="2000" b="1" dirty="0"/>
              <a:t> </a:t>
            </a:r>
            <a:r>
              <a:rPr lang="en-US" sz="2000" dirty="0"/>
              <a:t>There are many languages that allow humans to communicate with computers; C++, BASIC, and Java are some common ones.</a:t>
            </a:r>
          </a:p>
          <a:p>
            <a:pPr algn="just"/>
            <a:r>
              <a:rPr lang="en-US" altLang="en-US" sz="2000" dirty="0"/>
              <a:t>Machine language</a:t>
            </a:r>
          </a:p>
          <a:p>
            <a:pPr algn="just"/>
            <a:r>
              <a:rPr lang="en-US" altLang="en-US" sz="2000" dirty="0"/>
              <a:t>Assembly language</a:t>
            </a:r>
          </a:p>
          <a:p>
            <a:pPr algn="just"/>
            <a:r>
              <a:rPr lang="en-US" altLang="en-US" sz="2000" dirty="0"/>
              <a:t>High-level languages </a:t>
            </a:r>
          </a:p>
          <a:p>
            <a:pPr algn="just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E3B20-FB3B-42F1-9C23-A0ACCB819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72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FF56E-2444-4B64-AD2B-B8B14512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Thank you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269D37-2DB9-4D70-81D0-55E1CBDFF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43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A8FC9-4259-45BA-AD88-BFA8F8B3A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Machine language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AEDEB-10C1-4C1F-A66C-D7391FE33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94509"/>
            <a:ext cx="8596668" cy="5389417"/>
          </a:xfrm>
        </p:spPr>
        <p:txBody>
          <a:bodyPr>
            <a:normAutofit/>
          </a:bodyPr>
          <a:lstStyle/>
          <a:p>
            <a:pPr marL="876300" lvl="1" indent="-419100">
              <a:lnSpc>
                <a:spcPct val="90000"/>
              </a:lnSpc>
            </a:pPr>
            <a:r>
              <a:rPr lang="en-US" altLang="en-US" sz="2000" dirty="0"/>
              <a:t>Only language computer directly understands</a:t>
            </a:r>
          </a:p>
          <a:p>
            <a:pPr marL="876300" lvl="1" indent="-419100">
              <a:lnSpc>
                <a:spcPct val="90000"/>
              </a:lnSpc>
            </a:pPr>
            <a:r>
              <a:rPr lang="en-US" altLang="en-US" sz="2000" dirty="0"/>
              <a:t>Defined by hardware design</a:t>
            </a:r>
          </a:p>
          <a:p>
            <a:pPr marL="1295400" lvl="2" indent="-381000">
              <a:lnSpc>
                <a:spcPct val="90000"/>
              </a:lnSpc>
            </a:pPr>
            <a:r>
              <a:rPr lang="en-US" altLang="en-US" sz="2000" dirty="0"/>
              <a:t>Machine-dependent</a:t>
            </a:r>
          </a:p>
          <a:p>
            <a:pPr marL="876300" lvl="1" indent="-419100">
              <a:lnSpc>
                <a:spcPct val="90000"/>
              </a:lnSpc>
            </a:pPr>
            <a:r>
              <a:rPr lang="en-US" altLang="en-US" sz="2000" dirty="0"/>
              <a:t>Generally consist of strings of numbers</a:t>
            </a:r>
          </a:p>
          <a:p>
            <a:pPr marL="1295400" lvl="2" indent="-381000">
              <a:lnSpc>
                <a:spcPct val="90000"/>
              </a:lnSpc>
            </a:pPr>
            <a:r>
              <a:rPr lang="en-US" altLang="en-US" sz="2000" dirty="0"/>
              <a:t>Ultimately 0s and 1s</a:t>
            </a:r>
          </a:p>
          <a:p>
            <a:pPr marL="876300" lvl="1" indent="-419100">
              <a:lnSpc>
                <a:spcPct val="90000"/>
              </a:lnSpc>
            </a:pPr>
            <a:r>
              <a:rPr lang="en-US" altLang="en-US" sz="2000" dirty="0"/>
              <a:t>Instruct computers to perform elementary operations</a:t>
            </a:r>
          </a:p>
          <a:p>
            <a:pPr marL="1295400" lvl="2" indent="-381000">
              <a:lnSpc>
                <a:spcPct val="90000"/>
              </a:lnSpc>
            </a:pPr>
            <a:r>
              <a:rPr lang="en-US" altLang="en-US" sz="2000" dirty="0"/>
              <a:t>One at a time</a:t>
            </a:r>
          </a:p>
          <a:p>
            <a:pPr marL="876300" lvl="1" indent="-419100">
              <a:lnSpc>
                <a:spcPct val="90000"/>
              </a:lnSpc>
            </a:pPr>
            <a:r>
              <a:rPr lang="en-US" altLang="en-US" sz="2000" dirty="0"/>
              <a:t>Cumbersome for humans</a:t>
            </a:r>
          </a:p>
          <a:p>
            <a:pPr marL="876300" lvl="1" indent="-419100">
              <a:lnSpc>
                <a:spcPct val="90000"/>
              </a:lnSpc>
            </a:pPr>
            <a:r>
              <a:rPr lang="en-US" altLang="en-US" sz="2000" dirty="0"/>
              <a:t>Example:</a:t>
            </a:r>
          </a:p>
          <a:p>
            <a:pPr marL="876300" lvl="1" indent="-419100">
              <a:lnSpc>
                <a:spcPct val="90000"/>
              </a:lnSpc>
            </a:pPr>
            <a:r>
              <a:rPr lang="en-US" sz="2000" dirty="0"/>
              <a:t>00000000      Stop Program</a:t>
            </a:r>
          </a:p>
          <a:p>
            <a:pPr marL="876300" lvl="1" indent="-419100">
              <a:lnSpc>
                <a:spcPct val="90000"/>
              </a:lnSpc>
            </a:pPr>
            <a:r>
              <a:rPr lang="en-US" sz="2000" dirty="0"/>
              <a:t>00000001       Turn bulb on</a:t>
            </a:r>
          </a:p>
          <a:p>
            <a:pPr marL="876300" lvl="1" indent="-419100">
              <a:lnSpc>
                <a:spcPct val="90000"/>
              </a:lnSpc>
            </a:pPr>
            <a:r>
              <a:rPr lang="en-US" sz="2000" dirty="0"/>
              <a:t>00000010       Turn bulb off </a:t>
            </a:r>
          </a:p>
          <a:p>
            <a:pPr marL="876300" lvl="1" indent="-419100">
              <a:lnSpc>
                <a:spcPct val="90000"/>
              </a:lnSpc>
            </a:pPr>
            <a:r>
              <a:rPr lang="en-US" sz="2000" dirty="0"/>
              <a:t>01000000       Go to start of program (address 0)</a:t>
            </a:r>
          </a:p>
          <a:p>
            <a:pPr marL="876300" lvl="1" indent="-419100">
              <a:lnSpc>
                <a:spcPct val="90000"/>
              </a:lnSpc>
            </a:pPr>
            <a:endParaRPr lang="en-US" altLang="en-US" sz="2000" b="1" dirty="0">
              <a:latin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6E05A6-8B45-4DFA-8F47-B12BE4AFA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530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334BA-E4A8-4685-9AF9-A7199CA58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Assembly language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CB2E9-2B62-4758-8634-B7EFFE3BC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0873"/>
            <a:ext cx="8596668" cy="4600489"/>
          </a:xfrm>
        </p:spPr>
        <p:txBody>
          <a:bodyPr>
            <a:normAutofit lnSpcReduction="10000"/>
          </a:bodyPr>
          <a:lstStyle/>
          <a:p>
            <a:pPr marL="876300" lvl="1" indent="-419100">
              <a:tabLst>
                <a:tab pos="3095625" algn="l"/>
              </a:tabLst>
            </a:pPr>
            <a:r>
              <a:rPr lang="en-US" altLang="en-US" sz="2600" dirty="0"/>
              <a:t>English-like abbreviations representing elementary computer operations </a:t>
            </a:r>
          </a:p>
          <a:p>
            <a:pPr marL="876300" lvl="1" indent="-419100">
              <a:tabLst>
                <a:tab pos="3095625" algn="l"/>
              </a:tabLst>
            </a:pPr>
            <a:r>
              <a:rPr lang="en-US" altLang="en-US" sz="2600" dirty="0"/>
              <a:t>Clearer to humans</a:t>
            </a:r>
          </a:p>
          <a:p>
            <a:pPr marL="876300" lvl="1" indent="-419100">
              <a:tabLst>
                <a:tab pos="3095625" algn="l"/>
              </a:tabLst>
            </a:pPr>
            <a:r>
              <a:rPr lang="en-US" altLang="en-US" sz="2600" dirty="0"/>
              <a:t>Incomprehensible to computers</a:t>
            </a:r>
          </a:p>
          <a:p>
            <a:pPr marL="1295400" lvl="2" indent="-381000">
              <a:tabLst>
                <a:tab pos="3095625" algn="l"/>
              </a:tabLst>
            </a:pPr>
            <a:r>
              <a:rPr lang="en-US" altLang="en-US" sz="2400" dirty="0"/>
              <a:t>Translator programs (assemblers)</a:t>
            </a:r>
          </a:p>
          <a:p>
            <a:pPr marL="1752600" lvl="3" indent="-381000">
              <a:tabLst>
                <a:tab pos="3095625" algn="l"/>
              </a:tabLst>
            </a:pPr>
            <a:r>
              <a:rPr lang="en-US" altLang="en-US" sz="2400" dirty="0"/>
              <a:t>Convert to machine language</a:t>
            </a:r>
          </a:p>
          <a:p>
            <a:pPr marL="1371600" lvl="3" indent="0">
              <a:buNone/>
              <a:tabLst>
                <a:tab pos="3095625" algn="l"/>
              </a:tabLst>
            </a:pPr>
            <a:r>
              <a:rPr lang="en-US" altLang="en-US" sz="2400" dirty="0"/>
              <a:t>Example:</a:t>
            </a:r>
            <a:r>
              <a:rPr lang="en-US" altLang="en-US" sz="2400" b="1" dirty="0">
                <a:latin typeface="Times" panose="02020603050405020304" pitchFamily="18" charset="0"/>
              </a:rPr>
              <a:t> </a:t>
            </a:r>
          </a:p>
          <a:p>
            <a:pPr marL="1371600" lvl="3" indent="0">
              <a:buNone/>
              <a:tabLst>
                <a:tab pos="3095625" algn="l"/>
              </a:tabLst>
            </a:pPr>
            <a:r>
              <a:rPr lang="en-US" altLang="en-US" sz="2400" b="1" dirty="0">
                <a:latin typeface="Times" panose="02020603050405020304" pitchFamily="18" charset="0"/>
              </a:rPr>
              <a:t>LOAD  data1</a:t>
            </a:r>
          </a:p>
          <a:p>
            <a:pPr marL="1371600" lvl="3" indent="0">
              <a:buNone/>
              <a:tabLst>
                <a:tab pos="3095625" algn="l"/>
              </a:tabLst>
            </a:pPr>
            <a:r>
              <a:rPr lang="en-US" altLang="en-US" sz="2400" b="1" dirty="0">
                <a:latin typeface="Times" panose="02020603050405020304" pitchFamily="18" charset="0"/>
              </a:rPr>
              <a:t>ADD     data2</a:t>
            </a:r>
          </a:p>
          <a:p>
            <a:pPr marL="1371600" lvl="3" indent="0">
              <a:buNone/>
              <a:tabLst>
                <a:tab pos="3095625" algn="l"/>
              </a:tabLst>
            </a:pPr>
            <a:r>
              <a:rPr lang="en-US" altLang="en-US" sz="2400" b="1" dirty="0">
                <a:latin typeface="Times" panose="02020603050405020304" pitchFamily="18" charset="0"/>
              </a:rPr>
              <a:t>STORE  total</a:t>
            </a:r>
          </a:p>
          <a:p>
            <a:pPr marL="1752600" lvl="3" indent="-381000">
              <a:tabLst>
                <a:tab pos="3095625" algn="l"/>
              </a:tabLst>
            </a:pPr>
            <a:endParaRPr lang="en-US" altLang="en-US" sz="24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0A6436-7BD0-49FD-B4AC-446C4C9D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3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3BEAA-81BA-4614-8C33-5B5AF62DC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5745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High-level languages 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4E59F-3B90-48DD-828F-1CE0DE9B1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05345"/>
            <a:ext cx="8596668" cy="483601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altLang="en-US" sz="2000" dirty="0"/>
              <a:t>  e.g. C, C++, Python, FORTRAN, Java, Pascal, Visual Basic, </a:t>
            </a:r>
            <a:r>
              <a:rPr lang="en-US" sz="2000" dirty="0"/>
              <a:t>JavaScript</a:t>
            </a:r>
            <a:endParaRPr lang="en-US" altLang="en-US" sz="2000" dirty="0"/>
          </a:p>
          <a:p>
            <a:pPr marL="876300" lvl="1" indent="-419100"/>
            <a:r>
              <a:rPr lang="en-US" altLang="en-US" sz="2000" dirty="0"/>
              <a:t>Use common mathematical notations</a:t>
            </a:r>
          </a:p>
          <a:p>
            <a:pPr marL="876300" lvl="1" indent="-419100"/>
            <a:r>
              <a:rPr lang="en-US" altLang="en-US" sz="2000" dirty="0"/>
              <a:t>Single statements accomplish  substantial tasks</a:t>
            </a:r>
          </a:p>
          <a:p>
            <a:pPr marL="1295400" lvl="2" indent="-381000"/>
            <a:r>
              <a:rPr lang="en-US" altLang="en-US" sz="2000" dirty="0"/>
              <a:t>Assembly language requires many instructions to accomplish simple tasks</a:t>
            </a:r>
          </a:p>
          <a:p>
            <a:pPr marL="876300" lvl="1" indent="-419100"/>
            <a:r>
              <a:rPr lang="en-US" altLang="en-US" sz="2000" dirty="0"/>
              <a:t>Translator programs (compilers)</a:t>
            </a:r>
          </a:p>
          <a:p>
            <a:pPr marL="1295400" lvl="2" indent="-381000"/>
            <a:r>
              <a:rPr lang="en-US" altLang="en-US" sz="2000" dirty="0"/>
              <a:t>Convert to machine language</a:t>
            </a:r>
          </a:p>
          <a:p>
            <a:r>
              <a:rPr lang="en-US" altLang="en-US" sz="2000" dirty="0"/>
              <a:t>Example: </a:t>
            </a:r>
          </a:p>
          <a:p>
            <a:r>
              <a:rPr lang="en-US" altLang="en-US" sz="2000" dirty="0">
                <a:solidFill>
                  <a:srgbClr val="383A42"/>
                </a:solidFill>
                <a:latin typeface="Droid Sans Mono"/>
              </a:rPr>
              <a:t>If (number &gt; </a:t>
            </a:r>
            <a:r>
              <a:rPr lang="en-US" altLang="en-US" sz="2000" dirty="0">
                <a:solidFill>
                  <a:srgbClr val="986801"/>
                </a:solidFill>
                <a:latin typeface="Droid Sans Mono"/>
              </a:rPr>
              <a:t>0</a:t>
            </a:r>
            <a:r>
              <a:rPr lang="en-US" altLang="en-US" sz="2000" dirty="0">
                <a:solidFill>
                  <a:srgbClr val="383A42"/>
                </a:solidFill>
                <a:latin typeface="Droid Sans Mono"/>
              </a:rPr>
              <a:t>) { </a:t>
            </a:r>
            <a:r>
              <a:rPr lang="en-US" altLang="en-US" sz="2000" dirty="0" err="1">
                <a:solidFill>
                  <a:srgbClr val="C18401"/>
                </a:solidFill>
                <a:latin typeface="Droid Sans Mono"/>
              </a:rPr>
              <a:t>cout</a:t>
            </a:r>
            <a:r>
              <a:rPr lang="en-US" altLang="en-US" sz="2000" dirty="0">
                <a:solidFill>
                  <a:srgbClr val="383A42"/>
                </a:solidFill>
                <a:latin typeface="Droid Sans Mono"/>
              </a:rPr>
              <a:t> &lt;&lt; </a:t>
            </a:r>
            <a:r>
              <a:rPr lang="en-US" altLang="en-US" sz="2000" dirty="0">
                <a:solidFill>
                  <a:srgbClr val="50A14F"/>
                </a:solidFill>
                <a:latin typeface="Droid Sans Mono"/>
              </a:rPr>
              <a:t>"You entered a positive integer: "</a:t>
            </a:r>
            <a:r>
              <a:rPr lang="en-US" altLang="en-US" sz="2000" dirty="0">
                <a:solidFill>
                  <a:srgbClr val="383A42"/>
                </a:solidFill>
                <a:latin typeface="Droid Sans Mono"/>
              </a:rPr>
              <a:t> &lt;&lt; number &lt;&lt; </a:t>
            </a:r>
            <a:r>
              <a:rPr lang="en-US" altLang="en-US" sz="2000" dirty="0" err="1">
                <a:solidFill>
                  <a:srgbClr val="C18401"/>
                </a:solidFill>
                <a:latin typeface="Droid Sans Mono"/>
              </a:rPr>
              <a:t>endl</a:t>
            </a:r>
            <a:r>
              <a:rPr lang="en-US" altLang="en-US" sz="2000" dirty="0">
                <a:solidFill>
                  <a:srgbClr val="383A42"/>
                </a:solidFill>
                <a:latin typeface="Droid Sans Mono"/>
              </a:rPr>
              <a:t>; }</a:t>
            </a:r>
            <a:endParaRPr lang="en-US" altLang="en-US" sz="2000" dirty="0"/>
          </a:p>
          <a:p>
            <a:endParaRPr lang="en-US" altLang="en-US" sz="2000" dirty="0"/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416F5A-6D4D-4AE9-A378-23DF46E33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286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B2158-3AA8-4814-A235-549B40BDE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8492"/>
            <a:ext cx="8596668" cy="762000"/>
          </a:xfrm>
        </p:spPr>
        <p:txBody>
          <a:bodyPr/>
          <a:lstStyle/>
          <a:p>
            <a:r>
              <a:rPr lang="en-US" dirty="0"/>
              <a:t>C++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38C42-33EB-45C1-8899-2BBC1AFE4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0492"/>
            <a:ext cx="8596668" cy="5043054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C++ is known to be a very powerful language. C++ allows you to have a lot of control as to how you use computer resources and memory.</a:t>
            </a:r>
          </a:p>
          <a:p>
            <a:pPr algn="just"/>
            <a:r>
              <a:rPr lang="en-US" sz="2400" dirty="0"/>
              <a:t>C++ is one of the world's most popular programming languages.</a:t>
            </a:r>
          </a:p>
          <a:p>
            <a:pPr algn="just"/>
            <a:r>
              <a:rPr lang="en-US" sz="2400" dirty="0"/>
              <a:t>C++ can be found in today's operating systems, Graphical User Interfaces, and embedded systems.</a:t>
            </a:r>
          </a:p>
          <a:p>
            <a:pPr algn="just"/>
            <a:r>
              <a:rPr lang="en-US" sz="2400" dirty="0"/>
              <a:t>As C++ is close to C# and Java, it makes it easy for programmers to switch to C++ or vice versa</a:t>
            </a:r>
          </a:p>
          <a:p>
            <a:pPr algn="just"/>
            <a:r>
              <a:rPr lang="en-US" sz="2400" dirty="0"/>
              <a:t>C++ was developed by Bjarne </a:t>
            </a:r>
            <a:r>
              <a:rPr lang="en-US" sz="2400" dirty="0" err="1"/>
              <a:t>Stroustrup</a:t>
            </a:r>
            <a:r>
              <a:rPr lang="en-US" sz="2400" dirty="0"/>
              <a:t> starting in 1979 at Bell Labs in Murray Hill, New Jersey, as an enhancement to the C language and originally named C with Classes but later it was renamed C++ in 1983.</a:t>
            </a:r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24FFD1-B4B3-4D66-9753-082129FE0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Coe 132 programming and 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23296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F96FF13-74D9-44F8-9DF9-DC9247EEDE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2445" y="706582"/>
            <a:ext cx="8596312" cy="4653287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7B575D-3959-42AE-AF8E-CCFB4FB74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490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44B50-42CF-445C-BCB5-CAEA96957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en-US" b="1" dirty="0"/>
              <a:t>C++ Compiler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55E2E-EFB4-4215-8B93-99CE83B94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63783"/>
            <a:ext cx="8596668" cy="4877580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Because a computer can only understand machine language and humans wish to write in high level languages high level languages have to be re-written (translated) into machine language at some point. This is done by special programs called compilers, interpreters, or assemblers that are built into the various programming applications.</a:t>
            </a:r>
          </a:p>
          <a:p>
            <a:pPr algn="just"/>
            <a:r>
              <a:rPr lang="en-US" sz="2400" dirty="0"/>
              <a:t>C++ compiler  is an actual compiler, which will be used to compile your source code into final executable program.</a:t>
            </a:r>
          </a:p>
          <a:p>
            <a:pPr algn="just"/>
            <a:r>
              <a:rPr lang="en-US" sz="2400" dirty="0"/>
              <a:t>Most C++ compilers don't care what extension you give to your source code, but if you don't specify otherwise, many will use .</a:t>
            </a:r>
            <a:r>
              <a:rPr lang="en-US" sz="2400" dirty="0" err="1"/>
              <a:t>cpp</a:t>
            </a:r>
            <a:r>
              <a:rPr lang="en-US" sz="2400" dirty="0"/>
              <a:t> by default.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153FBE-88ED-424B-94A5-B5ACE52A7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19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5044B-E665-46B2-AE2B-3EEEF5AC5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Structure of a program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D812ADD-6091-4782-8A8D-AD738FCEF6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7656" y="1177636"/>
            <a:ext cx="8861980" cy="507076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42822D-8DF9-45FC-B41C-49B59FBB0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132 programming and problem solving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0456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672</TotalTime>
  <Words>1305</Words>
  <Application>Microsoft Office PowerPoint</Application>
  <PresentationFormat>Widescreen</PresentationFormat>
  <Paragraphs>138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Arial Unicode MS</vt:lpstr>
      <vt:lpstr>Calibri</vt:lpstr>
      <vt:lpstr>Consolas</vt:lpstr>
      <vt:lpstr>Courier New</vt:lpstr>
      <vt:lpstr>Droid Sans Mono</vt:lpstr>
      <vt:lpstr>euclid_circular_a</vt:lpstr>
      <vt:lpstr>Times</vt:lpstr>
      <vt:lpstr>Trebuchet MS</vt:lpstr>
      <vt:lpstr>Verdana</vt:lpstr>
      <vt:lpstr>Wingdings 3</vt:lpstr>
      <vt:lpstr>Facet</vt:lpstr>
      <vt:lpstr>Programing and Problem Solving</vt:lpstr>
      <vt:lpstr>Introduction To Programming Fundamentals </vt:lpstr>
      <vt:lpstr>Machine language </vt:lpstr>
      <vt:lpstr>Assembly language </vt:lpstr>
      <vt:lpstr>High-level languages  </vt:lpstr>
      <vt:lpstr>C++ Language</vt:lpstr>
      <vt:lpstr>PowerPoint Presentation</vt:lpstr>
      <vt:lpstr>C++ Compiler</vt:lpstr>
      <vt:lpstr>Structure of a program</vt:lpstr>
      <vt:lpstr>PowerPoint Presentation</vt:lpstr>
      <vt:lpstr>Header files </vt:lpstr>
      <vt:lpstr>variables</vt:lpstr>
      <vt:lpstr>Data types</vt:lpstr>
      <vt:lpstr>PowerPoint Presentation</vt:lpstr>
      <vt:lpstr>PowerPoint Presentation</vt:lpstr>
      <vt:lpstr>PowerPoint Presentation</vt:lpstr>
      <vt:lpstr>Program1</vt:lpstr>
      <vt:lpstr>Program2</vt:lpstr>
      <vt:lpstr>Program3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Programing and Problem Solving</dc:title>
  <dc:creator>NARUTO</dc:creator>
  <cp:lastModifiedBy>israa furati</cp:lastModifiedBy>
  <cp:revision>45</cp:revision>
  <dcterms:created xsi:type="dcterms:W3CDTF">2021-01-11T04:25:15Z</dcterms:created>
  <dcterms:modified xsi:type="dcterms:W3CDTF">2021-01-20T16:29:06Z</dcterms:modified>
</cp:coreProperties>
</file>